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2" r:id="rId6"/>
    <p:sldId id="267" r:id="rId7"/>
    <p:sldId id="265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74" autoAdjust="0"/>
  </p:normalViewPr>
  <p:slideViewPr>
    <p:cSldViewPr>
      <p:cViewPr varScale="1">
        <p:scale>
          <a:sx n="75" d="100"/>
          <a:sy n="75" d="100"/>
        </p:scale>
        <p:origin x="166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0882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Závislostní graf souvětí</a:t>
            </a:r>
          </a:p>
        </p:txBody>
      </p:sp>
    </p:spTree>
    <p:extLst>
      <p:ext uri="{BB962C8B-B14F-4D97-AF65-F5344CB8AC3E}">
        <p14:creationId xmlns:p14="http://schemas.microsoft.com/office/powerpoint/2010/main" val="9667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/>
              <a:t>Druhy vět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>
                <a:solidFill>
                  <a:srgbClr val="7030A0"/>
                </a:solidFill>
              </a:rPr>
              <a:t>Věta hlavní - HV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sz="2800" b="1" dirty="0">
              <a:solidFill>
                <a:srgbClr val="C00000"/>
              </a:solidFill>
            </a:endParaRPr>
          </a:p>
          <a:p>
            <a:endParaRPr lang="cs-CZ" sz="2800" b="1" dirty="0">
              <a:solidFill>
                <a:srgbClr val="C00000"/>
              </a:solidFill>
            </a:endParaRPr>
          </a:p>
          <a:p>
            <a:r>
              <a:rPr lang="cs-CZ" sz="2800" b="1" dirty="0">
                <a:solidFill>
                  <a:srgbClr val="C00000"/>
                </a:solidFill>
              </a:rPr>
              <a:t>mluvnicky nezávislá na jiné větě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je řídící pro větu vedlejší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>
                <a:solidFill>
                  <a:srgbClr val="7030A0"/>
                </a:solidFill>
              </a:rPr>
              <a:t>Věta vedlejší - VV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800" b="1" dirty="0">
              <a:solidFill>
                <a:srgbClr val="C00000"/>
              </a:solidFill>
            </a:endParaRPr>
          </a:p>
          <a:p>
            <a:endParaRPr lang="cs-CZ" sz="2800" b="1" dirty="0">
              <a:solidFill>
                <a:srgbClr val="C00000"/>
              </a:solidFill>
            </a:endParaRPr>
          </a:p>
          <a:p>
            <a:r>
              <a:rPr lang="cs-CZ" sz="2800" b="1" dirty="0">
                <a:solidFill>
                  <a:srgbClr val="C00000"/>
                </a:solidFill>
              </a:rPr>
              <a:t>je mluvnicky závislá na větě hlavní nebo jiné vedlejší (řídící)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od hlavní věty je vždy oddělena čárkou</a:t>
            </a:r>
          </a:p>
        </p:txBody>
      </p:sp>
    </p:spTree>
    <p:extLst>
      <p:ext uri="{BB962C8B-B14F-4D97-AF65-F5344CB8AC3E}">
        <p14:creationId xmlns:p14="http://schemas.microsoft.com/office/powerpoint/2010/main" val="296611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69400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/>
              <a:t>Pravidla pro znázornění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458618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>
                <a:solidFill>
                  <a:srgbClr val="C00000"/>
                </a:solidFill>
              </a:rPr>
              <a:t>větu hlavní značíme HV 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věta hlavní stojí nejvýš, všechny věty hlavní stojí na jednom řádku 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větu vedlejší značíme VV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věty číslujeme podle pořadí v daném souvětí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u vět se uvádějí spojovací výrazy</a:t>
            </a:r>
          </a:p>
          <a:p>
            <a:pPr marL="0" indent="0">
              <a:buNone/>
            </a:pPr>
            <a:endParaRPr lang="cs-CZ" sz="3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dirty="0"/>
              <a:t>Nezavolal, </a:t>
            </a:r>
            <a:r>
              <a:rPr lang="cs-CZ" sz="2400" dirty="0">
                <a:solidFill>
                  <a:srgbClr val="0070C0"/>
                </a:solidFill>
              </a:rPr>
              <a:t>protože</a:t>
            </a:r>
            <a:r>
              <a:rPr lang="cs-CZ" sz="2400" dirty="0"/>
              <a:t> neměl kredit.           </a:t>
            </a:r>
            <a:r>
              <a:rPr lang="cs-CZ" sz="2400" dirty="0">
                <a:solidFill>
                  <a:srgbClr val="0070C0"/>
                </a:solidFill>
              </a:rPr>
              <a:t>Protože</a:t>
            </a:r>
            <a:r>
              <a:rPr lang="cs-CZ" sz="2400" dirty="0"/>
              <a:t> neměl kredit, nezavolal.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             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    </a:t>
            </a:r>
          </a:p>
          <a:p>
            <a:pPr marL="0" indent="0">
              <a:buNone/>
            </a:pPr>
            <a:r>
              <a:rPr lang="cs-CZ" sz="2400" dirty="0"/>
              <a:t>             protože			               Protože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3500" b="1" dirty="0">
                <a:solidFill>
                  <a:srgbClr val="FFC000"/>
                </a:solidFill>
              </a:rPr>
              <a:t>1HV+1VV</a:t>
            </a:r>
            <a:r>
              <a:rPr lang="cs-CZ" sz="3500" dirty="0">
                <a:solidFill>
                  <a:srgbClr val="FF0000"/>
                </a:solidFill>
              </a:rPr>
              <a:t>           </a:t>
            </a:r>
            <a:r>
              <a:rPr lang="cs-CZ" sz="3500" b="1" dirty="0">
                <a:solidFill>
                  <a:srgbClr val="FFC000"/>
                </a:solidFill>
              </a:rPr>
              <a:t>souvětí podřadné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4391" y="3933056"/>
            <a:ext cx="57606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5" name="Obdélník 4"/>
          <p:cNvSpPr/>
          <p:nvPr/>
        </p:nvSpPr>
        <p:spPr>
          <a:xfrm>
            <a:off x="2427146" y="4838915"/>
            <a:ext cx="57606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75576" y="4838915"/>
            <a:ext cx="57606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1VV</a:t>
            </a:r>
          </a:p>
        </p:txBody>
      </p:sp>
      <p:sp>
        <p:nvSpPr>
          <p:cNvPr id="7" name="Obdélník 6"/>
          <p:cNvSpPr/>
          <p:nvPr/>
        </p:nvSpPr>
        <p:spPr>
          <a:xfrm>
            <a:off x="7690474" y="3901901"/>
            <a:ext cx="57606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cxnSp>
        <p:nvCxnSpPr>
          <p:cNvPr id="15" name="Přímá spojnice 14"/>
          <p:cNvCxnSpPr>
            <a:cxnSpLocks/>
          </p:cNvCxnSpPr>
          <p:nvPr/>
        </p:nvCxnSpPr>
        <p:spPr>
          <a:xfrm>
            <a:off x="4293653" y="3452597"/>
            <a:ext cx="15416" cy="218127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Šipka doprava 18"/>
          <p:cNvSpPr/>
          <p:nvPr/>
        </p:nvSpPr>
        <p:spPr>
          <a:xfrm>
            <a:off x="3894621" y="6237312"/>
            <a:ext cx="661963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DADF0FEE-A20D-4AD5-A018-9F098ABC5712}"/>
              </a:ext>
            </a:extLst>
          </p:cNvPr>
          <p:cNvCxnSpPr/>
          <p:nvPr/>
        </p:nvCxnSpPr>
        <p:spPr>
          <a:xfrm flipV="1">
            <a:off x="6751640" y="4365104"/>
            <a:ext cx="938834" cy="4738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F4016DD-7159-47DC-92BA-CCA6C5A63813}"/>
              </a:ext>
            </a:extLst>
          </p:cNvPr>
          <p:cNvCxnSpPr>
            <a:cxnSpLocks/>
            <a:endCxn id="4" idx="3"/>
          </p:cNvCxnSpPr>
          <p:nvPr/>
        </p:nvCxnSpPr>
        <p:spPr>
          <a:xfrm flipH="1" flipV="1">
            <a:off x="1400455" y="4149080"/>
            <a:ext cx="1026691" cy="6898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97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/>
              <a:t>Další možnosti znázornění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dirty="0"/>
              <a:t>	Neměl kredit, a proto vůbec nezavolal.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,a proto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2 hlavní věty              souvětí souřadné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38008" y="2708920"/>
            <a:ext cx="936104" cy="7366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1VH</a:t>
            </a:r>
          </a:p>
        </p:txBody>
      </p:sp>
      <p:sp>
        <p:nvSpPr>
          <p:cNvPr id="5" name="Obdélník 4"/>
          <p:cNvSpPr/>
          <p:nvPr/>
        </p:nvSpPr>
        <p:spPr>
          <a:xfrm>
            <a:off x="4796051" y="2708920"/>
            <a:ext cx="936104" cy="7366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2VH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3905950" y="4797152"/>
            <a:ext cx="856069" cy="151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8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208" y="332656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Další možnosti znázornění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9208" y="1590989"/>
            <a:ext cx="8229600" cy="488314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Neměl kredit, protože ho utratil při hovoru 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 kamarádkou, kterou poznal o prázdninách.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       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205801" y="1639622"/>
            <a:ext cx="93610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44008" y="1642203"/>
            <a:ext cx="93610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95936" y="2852936"/>
            <a:ext cx="93610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7" name="Obdélník 6"/>
          <p:cNvSpPr/>
          <p:nvPr/>
        </p:nvSpPr>
        <p:spPr>
          <a:xfrm>
            <a:off x="6012160" y="5925849"/>
            <a:ext cx="93610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8" name="Obdélník 7"/>
          <p:cNvSpPr/>
          <p:nvPr/>
        </p:nvSpPr>
        <p:spPr>
          <a:xfrm>
            <a:off x="3700604" y="5003482"/>
            <a:ext cx="93610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sp>
        <p:nvSpPr>
          <p:cNvPr id="9" name="Obdélník 8"/>
          <p:cNvSpPr/>
          <p:nvPr/>
        </p:nvSpPr>
        <p:spPr>
          <a:xfrm>
            <a:off x="1299634" y="4077072"/>
            <a:ext cx="842271" cy="5760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179777" y="5095190"/>
            <a:ext cx="1440160" cy="42055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protože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427984" y="6046305"/>
            <a:ext cx="1512168" cy="3936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kterou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0A4C262-0C69-4271-A43F-DD6EB53E70E2}"/>
              </a:ext>
            </a:extLst>
          </p:cNvPr>
          <p:cNvCxnSpPr>
            <a:cxnSpLocks/>
          </p:cNvCxnSpPr>
          <p:nvPr/>
        </p:nvCxnSpPr>
        <p:spPr>
          <a:xfrm flipH="1" flipV="1">
            <a:off x="2141906" y="4509121"/>
            <a:ext cx="1478031" cy="4943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F59C423-498D-424D-A90C-F1AB928C7AE3}"/>
              </a:ext>
            </a:extLst>
          </p:cNvPr>
          <p:cNvCxnSpPr>
            <a:cxnSpLocks/>
          </p:cNvCxnSpPr>
          <p:nvPr/>
        </p:nvCxnSpPr>
        <p:spPr>
          <a:xfrm flipH="1" flipV="1">
            <a:off x="4607813" y="5370843"/>
            <a:ext cx="1404347" cy="5550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6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8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8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>
            <a:stCxn id="28" idx="2"/>
          </p:cNvCxnSpPr>
          <p:nvPr/>
        </p:nvCxnSpPr>
        <p:spPr>
          <a:xfrm flipV="1">
            <a:off x="4483283" y="1866149"/>
            <a:ext cx="1066170" cy="13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200" dirty="0"/>
              <a:t>Přiřaď souvětí k danému schématu 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Přišel, protože nevěřil, že to dokážu.</a:t>
            </a:r>
          </a:p>
          <a:p>
            <a:pPr marL="0" indent="0">
              <a:buNone/>
            </a:pPr>
            <a:r>
              <a:rPr lang="cs-CZ" dirty="0"/>
              <a:t>	Skončily prázdniny a začala škola.</a:t>
            </a:r>
          </a:p>
          <a:p>
            <a:pPr marL="0" indent="0">
              <a:buNone/>
            </a:pPr>
            <a:r>
              <a:rPr lang="cs-CZ" dirty="0"/>
              <a:t>	Potkal Petru, kterou už měsíc neviděl, a pozval ji do kina.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529050" y="2500305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sp>
        <p:nvSpPr>
          <p:cNvPr id="9" name="Obdélník 8"/>
          <p:cNvSpPr/>
          <p:nvPr/>
        </p:nvSpPr>
        <p:spPr>
          <a:xfrm>
            <a:off x="5549453" y="1670298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757586" y="1646188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51607" y="1628068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927498" y="1670298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69901" y="2657075"/>
            <a:ext cx="601786" cy="423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2416275" y="3648644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373114" y="2828533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cxnSp>
        <p:nvCxnSpPr>
          <p:cNvPr id="41" name="Přímá spojnice 40"/>
          <p:cNvCxnSpPr/>
          <p:nvPr/>
        </p:nvCxnSpPr>
        <p:spPr>
          <a:xfrm>
            <a:off x="908869" y="1898216"/>
            <a:ext cx="1018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1071687" y="2758376"/>
            <a:ext cx="390004" cy="494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>
            <a:endCxn id="38" idx="1"/>
          </p:cNvCxnSpPr>
          <p:nvPr/>
        </p:nvCxnSpPr>
        <p:spPr>
          <a:xfrm>
            <a:off x="2093194" y="3270764"/>
            <a:ext cx="323081" cy="629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>
            <a:stCxn id="10" idx="2"/>
            <a:endCxn id="5" idx="1"/>
          </p:cNvCxnSpPr>
          <p:nvPr/>
        </p:nvCxnSpPr>
        <p:spPr>
          <a:xfrm>
            <a:off x="4117626" y="2150244"/>
            <a:ext cx="411424" cy="602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ál 26"/>
          <p:cNvSpPr/>
          <p:nvPr/>
        </p:nvSpPr>
        <p:spPr>
          <a:xfrm>
            <a:off x="2093194" y="2752333"/>
            <a:ext cx="914400" cy="29139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28" name="Ovál 27"/>
          <p:cNvSpPr/>
          <p:nvPr/>
        </p:nvSpPr>
        <p:spPr>
          <a:xfrm>
            <a:off x="4483283" y="1734398"/>
            <a:ext cx="914400" cy="29139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31" name="Ovál 30"/>
          <p:cNvSpPr/>
          <p:nvPr/>
        </p:nvSpPr>
        <p:spPr>
          <a:xfrm>
            <a:off x="960983" y="1508168"/>
            <a:ext cx="914400" cy="29139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3812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59 0.00672 L -0.03333 0.15556 C -0.02812 0.18681 -0.09253 0.28704 -0.09253 0.33588 C -0.09253 0.39144 -0.07482 0.40463 -0.08003 0.43588 L -0.06909 0.5463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2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3518 L 0.18177 0.03426 C 0.22187 0.04769 0.26371 0.08635 0.29618 0.14028 C 0.33264 0.20047 0.35035 0.26042 0.35156 0.31528 L 0.36354 0.57014 " pathEditMode="relative" rAng="-2327101" ptsTypes="FffFF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80" y="2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83 0.03056 C 0.02084 0.02246 0.00677 0.01459 0.00191 0.01459 C -0.02916 0.01459 -0.06111 0.13959 -0.06111 0.26459 C -0.06111 0.20162 -0.07708 0.13959 -0.09218 0.13959 C -0.10816 0.13959 -0.12326 0.20255 -0.12326 0.26459 C -0.12326 0.23357 -0.13125 0.20162 -0.13923 0.20162 C -0.14722 0.20162 -0.15521 0.23264 -0.15521 0.26459 C -0.15521 0.24861 -0.1592 0.23357 -0.16319 0.23357 C -0.16718 0.23357 -0.17118 0.24954 -0.17118 0.26459 C -0.17118 0.25649 -0.17326 0.24861 -0.17517 0.24861 C -0.17621 0.24861 -0.17916 0.25672 -0.17916 0.26459 C -0.17916 0.26065 -0.18021 0.25649 -0.18125 0.25649 C -0.18125 0.25556 -0.18333 0.26042 -0.18333 0.26459 C -0.18333 0.2625 -0.18333 0.26065 -0.18437 0.26065 C -0.18437 0.26158 -0.18541 0.26274 -0.18541 0.26459 C -0.18541 0.26366 -0.18541 0.2625 -0.18541 0.26158 C -0.18646 0.26158 -0.18646 0.2625 -0.18646 0.26366 C -0.1875 0.26366 -0.1875 0.26274 -0.1875 0.26158 C -0.18854 0.26158 -0.18854 0.2625 -0.18854 0.26366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/>
              <a:t>Nakresli schéma k následujícím větám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  <a:ln>
            <a:prstDash val="sys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Byla zatčena, protože spáchala trestný čin.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Chtěl jít do lesa, ale celý den bylo špatné počasí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           </a:t>
            </a:r>
            <a:endParaRPr lang="cs-CZ" sz="24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Protože zaspal, přišel pozdě do školy.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63687" y="2060848"/>
            <a:ext cx="682091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8" name="Obdélník 7"/>
          <p:cNvSpPr/>
          <p:nvPr/>
        </p:nvSpPr>
        <p:spPr>
          <a:xfrm>
            <a:off x="2918521" y="2420888"/>
            <a:ext cx="83061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79677" y="4033221"/>
            <a:ext cx="73613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678435" y="4014414"/>
            <a:ext cx="64807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14987" y="5408587"/>
            <a:ext cx="685898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946040" y="5787961"/>
            <a:ext cx="576064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1VV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492544" y="4033221"/>
            <a:ext cx="522443" cy="32242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ale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390EE252-7DC0-4030-B868-C5CAA436C59E}"/>
              </a:ext>
            </a:extLst>
          </p:cNvPr>
          <p:cNvCxnSpPr>
            <a:stCxn id="8" idx="1"/>
            <a:endCxn id="4" idx="3"/>
          </p:cNvCxnSpPr>
          <p:nvPr/>
        </p:nvCxnSpPr>
        <p:spPr>
          <a:xfrm flipH="1" flipV="1">
            <a:off x="2445778" y="2240868"/>
            <a:ext cx="472743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5A705998-93BB-4EA7-9848-1B02098A1D63}"/>
              </a:ext>
            </a:extLst>
          </p:cNvPr>
          <p:cNvCxnSpPr>
            <a:endCxn id="11" idx="1"/>
          </p:cNvCxnSpPr>
          <p:nvPr/>
        </p:nvCxnSpPr>
        <p:spPr>
          <a:xfrm flipV="1">
            <a:off x="2522104" y="5588607"/>
            <a:ext cx="492883" cy="1993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72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Vymysli větu k danému schématu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5200" dirty="0"/>
              <a:t>a)					b)</a:t>
            </a:r>
          </a:p>
          <a:p>
            <a:pPr marL="0" indent="0">
              <a:buNone/>
            </a:pPr>
            <a:endParaRPr lang="cs-CZ" sz="5200" dirty="0"/>
          </a:p>
          <a:p>
            <a:pPr marL="0" indent="0">
              <a:buNone/>
            </a:pPr>
            <a:endParaRPr lang="cs-CZ" sz="5200" dirty="0"/>
          </a:p>
          <a:p>
            <a:pPr marL="0" indent="0">
              <a:buNone/>
            </a:pPr>
            <a:endParaRPr lang="cs-CZ" sz="5200" dirty="0"/>
          </a:p>
          <a:p>
            <a:pPr marL="0" indent="0">
              <a:buNone/>
            </a:pPr>
            <a:endParaRPr lang="cs-CZ" sz="5200" dirty="0"/>
          </a:p>
          <a:p>
            <a:pPr marL="0" indent="0">
              <a:buNone/>
            </a:pPr>
            <a:r>
              <a:rPr lang="cs-CZ" sz="5200" dirty="0"/>
              <a:t>c)                                                     d)</a:t>
            </a:r>
          </a:p>
          <a:p>
            <a:pPr marL="0" indent="0">
              <a:buNone/>
            </a:pPr>
            <a:r>
              <a:rPr lang="cs-CZ" sz="5200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04789" y="1916832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5" name="Obdélník 4"/>
          <p:cNvSpPr/>
          <p:nvPr/>
        </p:nvSpPr>
        <p:spPr>
          <a:xfrm>
            <a:off x="2346065" y="2590452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35896" y="3332621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7" name="Obdélník 6"/>
          <p:cNvSpPr/>
          <p:nvPr/>
        </p:nvSpPr>
        <p:spPr>
          <a:xfrm>
            <a:off x="2987824" y="4077072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sp>
        <p:nvSpPr>
          <p:cNvPr id="8" name="Obdélník 7"/>
          <p:cNvSpPr/>
          <p:nvPr/>
        </p:nvSpPr>
        <p:spPr>
          <a:xfrm>
            <a:off x="5035114" y="2576537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1VV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632340" y="1716075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3HV</a:t>
            </a:r>
            <a:endParaRPr lang="cs-CZ" baseline="-25000" dirty="0"/>
          </a:p>
        </p:txBody>
      </p:sp>
      <p:sp>
        <p:nvSpPr>
          <p:cNvPr id="11" name="Obdélník 10"/>
          <p:cNvSpPr/>
          <p:nvPr/>
        </p:nvSpPr>
        <p:spPr>
          <a:xfrm>
            <a:off x="1226784" y="4052900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1HV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967906" y="4997152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939321" y="4077072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706385" y="4980594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1VV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045604" y="1728579"/>
            <a:ext cx="79208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2HV</a:t>
            </a:r>
            <a:endParaRPr lang="cs-CZ" baseline="-25000" dirty="0"/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19E254C-960E-4055-86D4-DA9A59D26E7C}"/>
              </a:ext>
            </a:extLst>
          </p:cNvPr>
          <p:cNvCxnSpPr/>
          <p:nvPr/>
        </p:nvCxnSpPr>
        <p:spPr>
          <a:xfrm flipV="1">
            <a:off x="5827202" y="2232635"/>
            <a:ext cx="472990" cy="343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1D39EE10-9C2C-43B9-B64D-E967835A3EDA}"/>
              </a:ext>
            </a:extLst>
          </p:cNvPr>
          <p:cNvCxnSpPr>
            <a:cxnSpLocks/>
          </p:cNvCxnSpPr>
          <p:nvPr/>
        </p:nvCxnSpPr>
        <p:spPr>
          <a:xfrm flipV="1">
            <a:off x="6869660" y="1968103"/>
            <a:ext cx="794648" cy="1250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8D88B913-F10C-445E-B374-58F7B95B4C96}"/>
              </a:ext>
            </a:extLst>
          </p:cNvPr>
          <p:cNvCxnSpPr/>
          <p:nvPr/>
        </p:nvCxnSpPr>
        <p:spPr>
          <a:xfrm flipH="1" flipV="1">
            <a:off x="1896877" y="2232635"/>
            <a:ext cx="449188" cy="3578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C4EFCD68-29A5-4CEC-870C-B6C862667C81}"/>
              </a:ext>
            </a:extLst>
          </p:cNvPr>
          <p:cNvCxnSpPr/>
          <p:nvPr/>
        </p:nvCxnSpPr>
        <p:spPr>
          <a:xfrm flipH="1" flipV="1">
            <a:off x="3102082" y="2924944"/>
            <a:ext cx="533814" cy="4076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CA60EC43-E0A0-4CAF-B313-ED92EDDDA247}"/>
              </a:ext>
            </a:extLst>
          </p:cNvPr>
          <p:cNvCxnSpPr/>
          <p:nvPr/>
        </p:nvCxnSpPr>
        <p:spPr>
          <a:xfrm flipV="1">
            <a:off x="6498473" y="4581128"/>
            <a:ext cx="440848" cy="399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7A9DC723-CA54-48A2-B8BF-5ACFB87937F4}"/>
              </a:ext>
            </a:extLst>
          </p:cNvPr>
          <p:cNvCxnSpPr/>
          <p:nvPr/>
        </p:nvCxnSpPr>
        <p:spPr>
          <a:xfrm flipH="1" flipV="1">
            <a:off x="3635896" y="4581128"/>
            <a:ext cx="332010" cy="399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A34DEDAF-987C-4637-8E9B-3C52AFA7E5FF}"/>
              </a:ext>
            </a:extLst>
          </p:cNvPr>
          <p:cNvCxnSpPr>
            <a:stCxn id="11" idx="3"/>
          </p:cNvCxnSpPr>
          <p:nvPr/>
        </p:nvCxnSpPr>
        <p:spPr>
          <a:xfrm>
            <a:off x="2018872" y="4304928"/>
            <a:ext cx="96895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827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296</Words>
  <Application>Microsoft Office PowerPoint</Application>
  <PresentationFormat>Předvádění na obrazovce (4:3)</PresentationFormat>
  <Paragraphs>119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Závislostní graf souvětí</vt:lpstr>
      <vt:lpstr>Druhy vět</vt:lpstr>
      <vt:lpstr>Pravidla pro znázornění</vt:lpstr>
      <vt:lpstr>Další možnosti znázornění</vt:lpstr>
      <vt:lpstr>Další možnosti znázornění</vt:lpstr>
      <vt:lpstr>Přiřaď souvětí k danému schématu  </vt:lpstr>
      <vt:lpstr>Nakresli schéma k následujícím větám </vt:lpstr>
      <vt:lpstr>Vymysli větu k danému schématu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49</cp:revision>
  <dcterms:created xsi:type="dcterms:W3CDTF">2011-03-22T17:13:23Z</dcterms:created>
  <dcterms:modified xsi:type="dcterms:W3CDTF">2021-03-30T07:18:02Z</dcterms:modified>
</cp:coreProperties>
</file>